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66" r:id="rId2"/>
    <p:sldId id="304" r:id="rId3"/>
    <p:sldId id="311" r:id="rId4"/>
    <p:sldId id="265" r:id="rId5"/>
    <p:sldId id="270" r:id="rId6"/>
    <p:sldId id="307" r:id="rId7"/>
    <p:sldId id="269" r:id="rId8"/>
    <p:sldId id="300" r:id="rId9"/>
    <p:sldId id="284" r:id="rId10"/>
    <p:sldId id="267" r:id="rId11"/>
    <p:sldId id="310" r:id="rId12"/>
    <p:sldId id="306" r:id="rId13"/>
    <p:sldId id="303" r:id="rId14"/>
    <p:sldId id="295" r:id="rId15"/>
    <p:sldId id="288" r:id="rId16"/>
    <p:sldId id="290" r:id="rId17"/>
    <p:sldId id="291" r:id="rId18"/>
    <p:sldId id="301" r:id="rId19"/>
    <p:sldId id="309" r:id="rId20"/>
    <p:sldId id="308" r:id="rId21"/>
    <p:sldId id="263" r:id="rId22"/>
    <p:sldId id="299" r:id="rId23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65" autoAdjust="0"/>
    <p:restoredTop sz="99651" autoAdjust="0"/>
  </p:normalViewPr>
  <p:slideViewPr>
    <p:cSldViewPr>
      <p:cViewPr varScale="1">
        <p:scale>
          <a:sx n="116" d="100"/>
          <a:sy n="116" d="100"/>
        </p:scale>
        <p:origin x="1398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70" y="-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sz="110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FD5995D-FC08-48FA-A161-DD211F225CE0}" type="datetimeFigureOut">
              <a:rPr lang="en-US" sz="1100" smtClean="0"/>
              <a:t>4/27/2020</a:t>
            </a:fld>
            <a:endParaRPr lang="en-US" sz="110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sz="1100" dirty="0" smtClean="0"/>
              <a:t>George Roadcap  ©2014</a:t>
            </a:r>
            <a:endParaRPr lang="en-US" sz="11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5927F47-891C-4E0F-9E1D-6F4388AFE28F}" type="slidenum">
              <a:rPr lang="en-US" sz="1100" smtClean="0"/>
              <a:t>‹#›</a:t>
            </a:fld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951544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136B7-09D3-4D80-9485-8BFA6DCD7F10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CBD4EB-0707-4D10-BF8D-3D01E69C9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995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47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692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06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525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8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38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38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48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211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24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858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8F8F2-27C2-4C8E-8DEF-2EA7B5967A58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E921D-5811-4D6C-84D8-D4452EBF7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3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33" t="9419" r="27751" b="41419"/>
          <a:stretch/>
        </p:blipFill>
        <p:spPr bwMode="auto">
          <a:xfrm>
            <a:off x="2898091" y="12700"/>
            <a:ext cx="4940340" cy="6743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82968"/>
            <a:ext cx="2809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/>
                </a:solidFill>
              </a:rPr>
              <a:t>Modeling Process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4529" y="6417677"/>
            <a:ext cx="28559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</a:rPr>
              <a:t>Anderson and </a:t>
            </a:r>
            <a:r>
              <a:rPr lang="en-US" sz="1600" b="1" dirty="0" err="1" smtClean="0">
                <a:solidFill>
                  <a:schemeClr val="accent1"/>
                </a:solidFill>
              </a:rPr>
              <a:t>Woessner</a:t>
            </a:r>
            <a:r>
              <a:rPr lang="en-US" sz="1600" b="1" dirty="0" smtClean="0">
                <a:solidFill>
                  <a:schemeClr val="accent1"/>
                </a:solidFill>
              </a:rPr>
              <a:t> (1992)</a:t>
            </a:r>
            <a:endParaRPr lang="en-US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4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64" t="17602" r="31576" b="7649"/>
          <a:stretch/>
        </p:blipFill>
        <p:spPr bwMode="auto">
          <a:xfrm>
            <a:off x="2286000" y="63500"/>
            <a:ext cx="4773400" cy="678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326054" y="6449887"/>
            <a:ext cx="1779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</a:rPr>
              <a:t>Wilson et al (1998)</a:t>
            </a:r>
            <a:endParaRPr lang="en-US" sz="1600" b="1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201" y="152400"/>
            <a:ext cx="18287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Calibration – Distribution of Error</a:t>
            </a:r>
            <a:endParaRPr 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926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52400"/>
            <a:ext cx="4681313" cy="6553200"/>
          </a:xfrm>
          <a:prstGeom prst="rect">
            <a:avLst/>
          </a:prstGeom>
        </p:spPr>
      </p:pic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52400" y="1165654"/>
            <a:ext cx="39624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2400" dirty="0" smtClean="0">
                <a:latin typeface="Arial" panose="020B0604020202020204" pitchFamily="34" charset="0"/>
              </a:rPr>
              <a:t>Comparison of model values versus </a:t>
            </a:r>
            <a:r>
              <a:rPr lang="en-US" altLang="en-US" sz="2400" dirty="0" smtClean="0">
                <a:latin typeface="Arial" panose="020B0604020202020204" pitchFamily="34" charset="0"/>
              </a:rPr>
              <a:t>stream flows – Kane County Model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533400" y="22654"/>
            <a:ext cx="314264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pPr eaLnBrk="1" hangingPunct="1">
              <a:defRPr/>
            </a:pPr>
            <a:r>
              <a:rPr kumimoji="0" lang="en-US" altLang="en-US" sz="2800" b="1" kern="0" dirty="0" smtClean="0">
                <a:solidFill>
                  <a:schemeClr val="accent1"/>
                </a:solidFill>
              </a:rPr>
              <a:t>Model </a:t>
            </a:r>
            <a:r>
              <a:rPr kumimoji="0" lang="en-US" altLang="en-US" sz="2800" b="1" kern="0" dirty="0" smtClean="0">
                <a:solidFill>
                  <a:schemeClr val="accent1"/>
                </a:solidFill>
              </a:rPr>
              <a:t>Calibration</a:t>
            </a:r>
          </a:p>
        </p:txBody>
      </p:sp>
    </p:spTree>
    <p:extLst>
      <p:ext uri="{BB962C8B-B14F-4D97-AF65-F5344CB8AC3E}">
        <p14:creationId xmlns:p14="http://schemas.microsoft.com/office/powerpoint/2010/main" val="751782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669196"/>
            <a:ext cx="7866465" cy="5188803"/>
          </a:xfrm>
          <a:prstGeom prst="rect">
            <a:avLst/>
          </a:prstGeom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1143000" y="838200"/>
            <a:ext cx="7086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2400" dirty="0" smtClean="0">
                <a:latin typeface="Arial" panose="020B0604020202020204" pitchFamily="34" charset="0"/>
              </a:rPr>
              <a:t>Comparison of model values versus </a:t>
            </a:r>
            <a:r>
              <a:rPr lang="en-US" altLang="en-US" sz="2400" dirty="0" smtClean="0">
                <a:latin typeface="Arial" panose="020B0604020202020204" pitchFamily="34" charset="0"/>
              </a:rPr>
              <a:t>stream flows – Kane County Model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 txBox="1">
            <a:spLocks noChangeArrowheads="1"/>
          </p:cNvSpPr>
          <p:nvPr/>
        </p:nvSpPr>
        <p:spPr bwMode="auto">
          <a:xfrm>
            <a:off x="2819400" y="-76200"/>
            <a:ext cx="314264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pPr eaLnBrk="1" hangingPunct="1">
              <a:defRPr/>
            </a:pPr>
            <a:r>
              <a:rPr kumimoji="0" lang="en-US" altLang="en-US" sz="2800" b="1" kern="0" dirty="0" smtClean="0">
                <a:solidFill>
                  <a:schemeClr val="accent1"/>
                </a:solidFill>
              </a:rPr>
              <a:t>Model </a:t>
            </a:r>
            <a:r>
              <a:rPr kumimoji="0" lang="en-US" altLang="en-US" sz="2800" b="1" kern="0" dirty="0" smtClean="0">
                <a:solidFill>
                  <a:schemeClr val="accent1"/>
                </a:solidFill>
              </a:rPr>
              <a:t>Calibration</a:t>
            </a:r>
          </a:p>
        </p:txBody>
      </p:sp>
    </p:spTree>
    <p:extLst>
      <p:ext uri="{BB962C8B-B14F-4D97-AF65-F5344CB8AC3E}">
        <p14:creationId xmlns:p14="http://schemas.microsoft.com/office/powerpoint/2010/main" val="3705599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203" y="0"/>
            <a:ext cx="7773338" cy="1596177"/>
          </a:xfrm>
        </p:spPr>
        <p:txBody>
          <a:bodyPr>
            <a:normAutofit/>
          </a:bodyPr>
          <a:lstStyle/>
          <a:p>
            <a:r>
              <a:rPr lang="en-US" dirty="0" smtClean="0"/>
              <a:t>Simulated Change </a:t>
            </a:r>
            <a:r>
              <a:rPr lang="en-US" dirty="0"/>
              <a:t>in Natural Groundwater Discharge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3362" y="1820803"/>
            <a:ext cx="973987" cy="430137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 smtClean="0"/>
              <a:t>2009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4294967295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4248" y="1783038"/>
            <a:ext cx="3621024" cy="442403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5003778" y="1820803"/>
            <a:ext cx="3404507" cy="430137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 smtClean="0"/>
              <a:t>Scenario)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294967295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5517" y="1759909"/>
            <a:ext cx="3621024" cy="44240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7558" y="4696089"/>
            <a:ext cx="835485" cy="369332"/>
          </a:xfrm>
          <a:prstGeom prst="rect">
            <a:avLst/>
          </a:prstGeom>
          <a:solidFill>
            <a:srgbClr val="FFCCFF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-10.5%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12038" y="4694112"/>
            <a:ext cx="835485" cy="369332"/>
          </a:xfrm>
          <a:prstGeom prst="rect">
            <a:avLst/>
          </a:prstGeom>
          <a:solidFill>
            <a:srgbClr val="FFCCFF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-14.8%</a:t>
            </a:r>
          </a:p>
        </p:txBody>
      </p:sp>
      <p:sp>
        <p:nvSpPr>
          <p:cNvPr id="5" name="Rectangle 4"/>
          <p:cNvSpPr/>
          <p:nvPr/>
        </p:nvSpPr>
        <p:spPr>
          <a:xfrm>
            <a:off x="651922" y="1820803"/>
            <a:ext cx="9797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2009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4914301" y="1820803"/>
            <a:ext cx="9797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2050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7902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3576" y="1219200"/>
            <a:ext cx="4690424" cy="4403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81100"/>
            <a:ext cx="4704261" cy="447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6201" y="152400"/>
            <a:ext cx="4876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Calibration </a:t>
            </a:r>
            <a:r>
              <a:rPr lang="en-US" sz="2400" b="1" dirty="0" smtClean="0">
                <a:solidFill>
                  <a:schemeClr val="accent1"/>
                </a:solidFill>
              </a:rPr>
              <a:t>– Old NE Illinois Model</a:t>
            </a:r>
            <a:endParaRPr 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96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41274"/>
            <a:ext cx="4822825" cy="6773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8600" y="381000"/>
            <a:ext cx="2438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/>
                </a:solidFill>
              </a:rPr>
              <a:t>Distribution of </a:t>
            </a:r>
            <a:r>
              <a:rPr lang="en-US" sz="2800" b="1" dirty="0" smtClean="0">
                <a:solidFill>
                  <a:schemeClr val="accent1"/>
                </a:solidFill>
              </a:rPr>
              <a:t>Error -2013 NE Illinois Model</a:t>
            </a:r>
            <a:endParaRPr lang="en-US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526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5" y="381000"/>
            <a:ext cx="8755063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143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88" y="493713"/>
            <a:ext cx="8175625" cy="587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048000" y="44747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Transient Calibration </a:t>
            </a:r>
            <a:endParaRPr 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15" t="15727" r="17670" b="5481"/>
          <a:stretch>
            <a:fillRect/>
          </a:stretch>
        </p:blipFill>
        <p:spPr bwMode="auto">
          <a:xfrm>
            <a:off x="1066800" y="1600200"/>
            <a:ext cx="7037388" cy="497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84188" y="265113"/>
            <a:ext cx="7772400" cy="68637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r>
              <a:rPr kumimoji="0" lang="en-US" altLang="en-US" sz="3600" kern="0" cap="all" dirty="0" smtClean="0">
                <a:solidFill>
                  <a:schemeClr val="tx1"/>
                </a:solidFill>
              </a:rPr>
              <a:t>Northeastern Illinois Model </a:t>
            </a:r>
          </a:p>
        </p:txBody>
      </p:sp>
      <p:sp>
        <p:nvSpPr>
          <p:cNvPr id="2" name="Rectangle 1"/>
          <p:cNvSpPr/>
          <p:nvPr/>
        </p:nvSpPr>
        <p:spPr>
          <a:xfrm>
            <a:off x="407988" y="951491"/>
            <a:ext cx="7924800" cy="4619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  <a:defRPr/>
            </a:pPr>
            <a:r>
              <a:rPr kumimoji="0" lang="en-US" altLang="en-US" sz="2400" kern="0" dirty="0">
                <a:cs typeface="+mn-cs"/>
              </a:rPr>
              <a:t>Transient Calibration and Projected Water Levels to 2050</a:t>
            </a:r>
          </a:p>
        </p:txBody>
      </p:sp>
    </p:spTree>
    <p:extLst>
      <p:ext uri="{BB962C8B-B14F-4D97-AF65-F5344CB8AC3E}">
        <p14:creationId xmlns:p14="http://schemas.microsoft.com/office/powerpoint/2010/main" val="3923140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276" y="0"/>
            <a:ext cx="70514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86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64315" y="304800"/>
            <a:ext cx="6063648" cy="6370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B0F0"/>
                </a:solidFill>
              </a:rPr>
              <a:t>Calibration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What are you calibrating to?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Data – accuracy of data?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Conceptual model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Hydrologic vs geologic evidence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Uniqueness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Wet vs dry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What is considered “good”?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Mean error and mean absolute error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Error distribution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When to stop?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How to proceed: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Automated parameter estimation (PEST module)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Minimize an objective function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Better for simple models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Too many degrees of freedom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Too many calibration targets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Changing geology and conceptual model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Collection of additional field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339920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Change in mean, absolute mean, and root mean square error through time for the IGWFM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24000"/>
            <a:ext cx="7620000" cy="511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564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2634041" y="79584"/>
            <a:ext cx="5426837" cy="6570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52400" y="79584"/>
            <a:ext cx="248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/>
                </a:solidFill>
              </a:rPr>
              <a:t>River Boundary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96000" y="6519446"/>
            <a:ext cx="2904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</a:rPr>
              <a:t>McDonald and Harbaugh (1988)</a:t>
            </a:r>
            <a:endParaRPr lang="en-US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640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52400"/>
            <a:ext cx="3729038" cy="6629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33400" y="533400"/>
            <a:ext cx="3505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1"/>
                </a:solidFill>
              </a:rPr>
              <a:t>Collecting seepage data to confirm model fluxes</a:t>
            </a:r>
            <a:endParaRPr lang="en-US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05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3117957" y="205547"/>
            <a:ext cx="5369057" cy="2794931"/>
            <a:chOff x="609600" y="367223"/>
            <a:chExt cx="5369057" cy="2794931"/>
          </a:xfrm>
        </p:grpSpPr>
        <p:sp>
          <p:nvSpPr>
            <p:cNvPr id="29" name="TextBox 28"/>
            <p:cNvSpPr txBox="1"/>
            <p:nvPr/>
          </p:nvSpPr>
          <p:spPr>
            <a:xfrm>
              <a:off x="2482598" y="383145"/>
              <a:ext cx="10508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Recharge</a:t>
              </a:r>
              <a:endParaRPr lang="en-US" dirty="0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1489447" y="1241291"/>
              <a:ext cx="3048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1783539" y="1234084"/>
              <a:ext cx="45719" cy="1371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98139" y="1241291"/>
              <a:ext cx="45719" cy="1371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Down Arrow 15"/>
            <p:cNvSpPr/>
            <p:nvPr/>
          </p:nvSpPr>
          <p:spPr>
            <a:xfrm>
              <a:off x="2046944" y="762000"/>
              <a:ext cx="152400" cy="3048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/>
            <p:cNvSpPr/>
            <p:nvPr/>
          </p:nvSpPr>
          <p:spPr>
            <a:xfrm>
              <a:off x="802826" y="2039332"/>
              <a:ext cx="599302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1143047" y="1655662"/>
              <a:ext cx="3451654" cy="497969"/>
            </a:xfrm>
            <a:custGeom>
              <a:avLst/>
              <a:gdLst>
                <a:gd name="connsiteX0" fmla="*/ 0 w 3443416"/>
                <a:gd name="connsiteY0" fmla="*/ 47648 h 476016"/>
                <a:gd name="connsiteX1" fmla="*/ 1705232 w 3443416"/>
                <a:gd name="connsiteY1" fmla="*/ 39410 h 476016"/>
                <a:gd name="connsiteX2" fmla="*/ 3443416 w 3443416"/>
                <a:gd name="connsiteY2" fmla="*/ 476016 h 476016"/>
                <a:gd name="connsiteX3" fmla="*/ 3443416 w 3443416"/>
                <a:gd name="connsiteY3" fmla="*/ 476016 h 476016"/>
                <a:gd name="connsiteX0" fmla="*/ 0 w 3451654"/>
                <a:gd name="connsiteY0" fmla="*/ 28412 h 497969"/>
                <a:gd name="connsiteX1" fmla="*/ 1713470 w 3451654"/>
                <a:gd name="connsiteY1" fmla="*/ 61363 h 497969"/>
                <a:gd name="connsiteX2" fmla="*/ 3451654 w 3451654"/>
                <a:gd name="connsiteY2" fmla="*/ 497969 h 497969"/>
                <a:gd name="connsiteX3" fmla="*/ 3451654 w 3451654"/>
                <a:gd name="connsiteY3" fmla="*/ 497969 h 49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51654" h="497969">
                  <a:moveTo>
                    <a:pt x="0" y="28412"/>
                  </a:moveTo>
                  <a:cubicBezTo>
                    <a:pt x="565664" y="-11405"/>
                    <a:pt x="1138194" y="-16897"/>
                    <a:pt x="1713470" y="61363"/>
                  </a:cubicBezTo>
                  <a:cubicBezTo>
                    <a:pt x="2288746" y="139623"/>
                    <a:pt x="3451654" y="497969"/>
                    <a:pt x="3451654" y="497969"/>
                  </a:cubicBezTo>
                  <a:lnTo>
                    <a:pt x="3451654" y="497969"/>
                  </a:lnTo>
                </a:path>
              </a:pathLst>
            </a:custGeom>
            <a:noFill/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967728" y="1241291"/>
              <a:ext cx="45719" cy="1371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Down Arrow 20"/>
            <p:cNvSpPr/>
            <p:nvPr/>
          </p:nvSpPr>
          <p:spPr>
            <a:xfrm>
              <a:off x="2621739" y="762000"/>
              <a:ext cx="152400" cy="3048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Down Arrow 21"/>
            <p:cNvSpPr/>
            <p:nvPr/>
          </p:nvSpPr>
          <p:spPr>
            <a:xfrm>
              <a:off x="3307539" y="777915"/>
              <a:ext cx="152400" cy="3048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Down Arrow 22"/>
            <p:cNvSpPr/>
            <p:nvPr/>
          </p:nvSpPr>
          <p:spPr>
            <a:xfrm>
              <a:off x="3771329" y="762000"/>
              <a:ext cx="152400" cy="3048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597171" y="1056625"/>
              <a:ext cx="13712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Land surface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690547" y="1968965"/>
              <a:ext cx="1288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Water table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417258" y="2792822"/>
              <a:ext cx="7725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Well 1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621739" y="2792822"/>
              <a:ext cx="7725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Well 2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952150" y="2792822"/>
              <a:ext cx="7725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Well 3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62000" y="2194991"/>
              <a:ext cx="6294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Flow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09600" y="367223"/>
              <a:ext cx="5358780" cy="279493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246700" y="3230183"/>
            <a:ext cx="7250611" cy="3456391"/>
            <a:chOff x="705135" y="3324974"/>
            <a:chExt cx="7250611" cy="3456391"/>
          </a:xfrm>
        </p:grpSpPr>
        <p:cxnSp>
          <p:nvCxnSpPr>
            <p:cNvPr id="4" name="Straight Arrow Connector 3"/>
            <p:cNvCxnSpPr/>
            <p:nvPr/>
          </p:nvCxnSpPr>
          <p:spPr>
            <a:xfrm>
              <a:off x="1417258" y="6328648"/>
              <a:ext cx="3665838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1409020" y="3391859"/>
              <a:ext cx="8238" cy="29718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1981200" y="6363659"/>
              <a:ext cx="25897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Hydraulic Conductivity - K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 rot="16200000">
              <a:off x="499184" y="4693093"/>
              <a:ext cx="1352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Recharge - R</a:t>
              </a:r>
              <a:endParaRPr lang="en-US" dirty="0"/>
            </a:p>
          </p:txBody>
        </p:sp>
        <p:sp>
          <p:nvSpPr>
            <p:cNvPr id="40" name="Oval 39"/>
            <p:cNvSpPr/>
            <p:nvPr/>
          </p:nvSpPr>
          <p:spPr>
            <a:xfrm>
              <a:off x="2010207" y="5788159"/>
              <a:ext cx="152400" cy="1524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2475470" y="5400069"/>
              <a:ext cx="152400" cy="1524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3051596" y="4953000"/>
              <a:ext cx="152400" cy="1524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3899824" y="4276159"/>
              <a:ext cx="152400" cy="1524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 flipV="1">
              <a:off x="2937615" y="4588514"/>
              <a:ext cx="1451443" cy="117176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 rot="19221655">
              <a:off x="3177457" y="5020072"/>
              <a:ext cx="16010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Increasing flow</a:t>
              </a:r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05135" y="3324974"/>
              <a:ext cx="7219665" cy="345639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5720219" y="3552331"/>
              <a:ext cx="152400" cy="1524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853085" y="3476071"/>
              <a:ext cx="21026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Combinations of K and R that produce a good head match</a:t>
              </a:r>
              <a:endParaRPr lang="en-US" dirty="0"/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179946" y="288087"/>
            <a:ext cx="27088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/>
                </a:solidFill>
              </a:rPr>
              <a:t>Non-uniqueness of models that only calibrate to head measurements</a:t>
            </a:r>
            <a:endParaRPr lang="en-US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339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24000" y="304800"/>
            <a:ext cx="7291935" cy="6357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67267" y="73967"/>
            <a:ext cx="8248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Calibration – Reduction of errors compared to measured values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73479" y="6463620"/>
            <a:ext cx="12424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solidFill>
                  <a:schemeClr val="accent1"/>
                </a:solidFill>
              </a:rPr>
              <a:t>Yager</a:t>
            </a:r>
            <a:r>
              <a:rPr lang="en-US" sz="1600" b="1" dirty="0" smtClean="0">
                <a:solidFill>
                  <a:schemeClr val="accent1"/>
                </a:solidFill>
              </a:rPr>
              <a:t> (1986)</a:t>
            </a:r>
            <a:endParaRPr lang="en-US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80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17429" y="310416"/>
            <a:ext cx="8248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Calibration – Reduction of errors compared to measured values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43" t="7572" r="11241" b="46214"/>
          <a:stretch/>
        </p:blipFill>
        <p:spPr bwMode="auto">
          <a:xfrm rot="10800000">
            <a:off x="5003800" y="1077526"/>
            <a:ext cx="4114800" cy="5108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53" t="13772" r="18118" b="48182"/>
          <a:stretch/>
        </p:blipFill>
        <p:spPr bwMode="auto">
          <a:xfrm rot="10800000">
            <a:off x="228599" y="1167228"/>
            <a:ext cx="4557788" cy="4928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239000" y="6473574"/>
            <a:ext cx="17658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solidFill>
                  <a:schemeClr val="accent1"/>
                </a:solidFill>
              </a:rPr>
              <a:t>Luckey</a:t>
            </a:r>
            <a:r>
              <a:rPr lang="en-US" sz="1600" b="1" dirty="0" smtClean="0">
                <a:solidFill>
                  <a:schemeClr val="accent1"/>
                </a:solidFill>
              </a:rPr>
              <a:t> et al (1986)</a:t>
            </a:r>
            <a:endParaRPr lang="en-US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65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143000"/>
            <a:ext cx="7239000" cy="49058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4600" y="228600"/>
            <a:ext cx="45999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Calibration – </a:t>
            </a:r>
            <a:r>
              <a:rPr lang="en-US" sz="2400" b="1" dirty="0" smtClean="0">
                <a:solidFill>
                  <a:schemeClr val="accent1"/>
                </a:solidFill>
              </a:rPr>
              <a:t>Parameter Sensitivity</a:t>
            </a:r>
          </a:p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Kane County Model</a:t>
            </a:r>
            <a:endParaRPr 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219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65" t="17350" r="17304" b="9516"/>
          <a:stretch/>
        </p:blipFill>
        <p:spPr bwMode="auto">
          <a:xfrm>
            <a:off x="1600200" y="626289"/>
            <a:ext cx="5947013" cy="599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326054" y="6449887"/>
            <a:ext cx="1779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</a:rPr>
              <a:t>Wilson et al (1998)</a:t>
            </a:r>
            <a:endParaRPr lang="en-US" sz="1600" b="1" dirty="0">
              <a:solidFill>
                <a:schemeClr val="accent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7800" y="164624"/>
            <a:ext cx="6446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Calibration – Calculated </a:t>
            </a:r>
            <a:r>
              <a:rPr lang="en-US" sz="2400" b="1" dirty="0" err="1" smtClean="0">
                <a:solidFill>
                  <a:schemeClr val="accent1"/>
                </a:solidFill>
              </a:rPr>
              <a:t>vs</a:t>
            </a:r>
            <a:r>
              <a:rPr lang="en-US" sz="2400" b="1" dirty="0" smtClean="0">
                <a:solidFill>
                  <a:schemeClr val="accent1"/>
                </a:solidFill>
              </a:rPr>
              <a:t> </a:t>
            </a:r>
            <a:r>
              <a:rPr lang="en-US" sz="2400" b="1" dirty="0">
                <a:solidFill>
                  <a:schemeClr val="accent1"/>
                </a:solidFill>
              </a:rPr>
              <a:t>o</a:t>
            </a:r>
            <a:r>
              <a:rPr lang="en-US" sz="2400" b="1" dirty="0" smtClean="0">
                <a:solidFill>
                  <a:schemeClr val="accent1"/>
                </a:solidFill>
              </a:rPr>
              <a:t>bserved water levels</a:t>
            </a:r>
            <a:endParaRPr 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445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8438" y="3429000"/>
            <a:ext cx="3992562" cy="3414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2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33888" y="-4763"/>
            <a:ext cx="4343400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2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68813" y="3429000"/>
            <a:ext cx="4422775" cy="3421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245" name="TextBox 1"/>
          <p:cNvSpPr txBox="1">
            <a:spLocks noChangeArrowheads="1"/>
          </p:cNvSpPr>
          <p:nvPr/>
        </p:nvSpPr>
        <p:spPr bwMode="auto">
          <a:xfrm>
            <a:off x="6934200" y="1981200"/>
            <a:ext cx="17526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NE Illinois Bedrock</a:t>
            </a:r>
          </a:p>
        </p:txBody>
      </p:sp>
      <p:sp>
        <p:nvSpPr>
          <p:cNvPr id="10246" name="TextBox 5"/>
          <p:cNvSpPr txBox="1">
            <a:spLocks noChangeArrowheads="1"/>
          </p:cNvSpPr>
          <p:nvPr/>
        </p:nvSpPr>
        <p:spPr bwMode="auto">
          <a:xfrm>
            <a:off x="747713" y="3581400"/>
            <a:ext cx="1447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Kane County</a:t>
            </a:r>
          </a:p>
        </p:txBody>
      </p:sp>
      <p:sp>
        <p:nvSpPr>
          <p:cNvPr id="10247" name="TextBox 6"/>
          <p:cNvSpPr txBox="1">
            <a:spLocks noChangeArrowheads="1"/>
          </p:cNvSpPr>
          <p:nvPr/>
        </p:nvSpPr>
        <p:spPr bwMode="auto">
          <a:xfrm>
            <a:off x="4876800" y="3581400"/>
            <a:ext cx="17526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Mahomet Aquifer</a:t>
            </a:r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623397" y="690694"/>
            <a:ext cx="314264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pPr eaLnBrk="1" hangingPunct="1">
              <a:defRPr/>
            </a:pPr>
            <a:r>
              <a:rPr kumimoji="0" lang="en-US" altLang="en-US" sz="2800" b="1" kern="0" dirty="0" smtClean="0">
                <a:solidFill>
                  <a:schemeClr val="accent1"/>
                </a:solidFill>
              </a:rPr>
              <a:t>Model </a:t>
            </a:r>
            <a:r>
              <a:rPr kumimoji="0" lang="en-US" altLang="en-US" sz="2800" b="1" kern="0" dirty="0" smtClean="0">
                <a:solidFill>
                  <a:schemeClr val="accent1"/>
                </a:solidFill>
              </a:rPr>
              <a:t>Calibration</a:t>
            </a:r>
          </a:p>
        </p:txBody>
      </p:sp>
      <p:sp>
        <p:nvSpPr>
          <p:cNvPr id="10249" name="Text Box 3"/>
          <p:cNvSpPr txBox="1">
            <a:spLocks noChangeArrowheads="1"/>
          </p:cNvSpPr>
          <p:nvPr/>
        </p:nvSpPr>
        <p:spPr bwMode="auto">
          <a:xfrm>
            <a:off x="327818" y="1556426"/>
            <a:ext cx="37338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2400" dirty="0" smtClean="0">
                <a:latin typeface="Arial" panose="020B0604020202020204" pitchFamily="34" charset="0"/>
              </a:rPr>
              <a:t>Comparison of model values versus measured water levels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247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52400"/>
            <a:ext cx="5410200" cy="6436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7934234" y="6259677"/>
            <a:ext cx="9332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</a:rPr>
              <a:t>PWN4XT</a:t>
            </a:r>
            <a:endParaRPr lang="en-US" sz="1600" b="1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201" y="152400"/>
            <a:ext cx="2057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Calibration – Trending Error</a:t>
            </a:r>
            <a:endParaRPr 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92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3076</TotalTime>
  <Words>312</Words>
  <Application>Microsoft Office PowerPoint</Application>
  <PresentationFormat>On-screen Show (4:3)</PresentationFormat>
  <Paragraphs>70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Simulated Change in Natural Groundwater Discharge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Change in mean, absolute mean, and root mean square error through time for the IGWFM 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Roadcap, George</dc:creator>
  <cp:lastModifiedBy>Roadcap2</cp:lastModifiedBy>
  <cp:revision>76</cp:revision>
  <cp:lastPrinted>2020-04-29T02:50:09Z</cp:lastPrinted>
  <dcterms:created xsi:type="dcterms:W3CDTF">2012-11-25T16:30:56Z</dcterms:created>
  <dcterms:modified xsi:type="dcterms:W3CDTF">2020-04-29T03:34:14Z</dcterms:modified>
</cp:coreProperties>
</file>

<file path=docProps/thumbnail.jpeg>
</file>